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66" r:id="rId2"/>
    <p:sldId id="302" r:id="rId3"/>
    <p:sldId id="308" r:id="rId4"/>
    <p:sldId id="320" r:id="rId5"/>
    <p:sldId id="321" r:id="rId6"/>
    <p:sldId id="324" r:id="rId7"/>
    <p:sldId id="325" r:id="rId8"/>
    <p:sldId id="310" r:id="rId9"/>
    <p:sldId id="309" r:id="rId10"/>
    <p:sldId id="323" r:id="rId11"/>
    <p:sldId id="327" r:id="rId12"/>
    <p:sldId id="313" r:id="rId13"/>
    <p:sldId id="314" r:id="rId14"/>
    <p:sldId id="319" r:id="rId15"/>
    <p:sldId id="315" r:id="rId16"/>
    <p:sldId id="322" r:id="rId17"/>
    <p:sldId id="326" r:id="rId18"/>
    <p:sldId id="311" r:id="rId19"/>
    <p:sldId id="316" r:id="rId20"/>
    <p:sldId id="317" r:id="rId21"/>
    <p:sldId id="318" r:id="rId22"/>
    <p:sldId id="288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FF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2408" autoAdjust="0"/>
  </p:normalViewPr>
  <p:slideViewPr>
    <p:cSldViewPr>
      <p:cViewPr varScale="1">
        <p:scale>
          <a:sx n="105" d="100"/>
          <a:sy n="105" d="100"/>
        </p:scale>
        <p:origin x="141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51" cy="4961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28" y="0"/>
            <a:ext cx="2946351" cy="4961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CFE23-D8C0-4E6F-AB33-DC1040241615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8" y="4716027"/>
            <a:ext cx="5437821" cy="44671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467"/>
            <a:ext cx="2946351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28" y="9430467"/>
            <a:ext cx="2946351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17A60-D6B7-49E7-8247-46EFA2964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283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16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019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92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7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78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41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9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14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585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05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02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34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12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80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34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59882" fontAlgn="base">
              <a:spcBef>
                <a:spcPct val="0"/>
              </a:spcBef>
              <a:spcAft>
                <a:spcPct val="0"/>
              </a:spcAft>
              <a:defRPr/>
            </a:pPr>
            <a:fld id="{F9B2010A-1380-48A5-B05C-246D2E1D4C49}" type="slidenum">
              <a:rPr lang="ru-RU">
                <a:solidFill>
                  <a:srgbClr val="000000"/>
                </a:solidFill>
              </a:rPr>
              <a:pPr defTabSz="859882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1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A6C0-A3C1-4A54-BA21-E921EBA802BC}" type="datetimeFigureOut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58B13-A787-44A3-8CFC-DE9FDA1C18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2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F7C7B-F80A-4D45-BD72-C00978BDEBCB}" type="datetimeFigureOut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469EB-D714-464B-9A5E-711C15949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3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38A32-37C8-4ADD-8BA9-34B18142C22F}" type="datetimeFigureOut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6C1F4-FF8D-471E-95BB-6820F16167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75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35718-F216-44DC-9729-DE0DD6A4CE15}" type="datetimeFigureOut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207A5-B12B-4839-A351-62A83A1793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9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F089F-FDF1-4032-9C77-D3052B06F04C}" type="datetimeFigureOut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FC931-E421-4533-B429-DE93155B2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039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5D832-EB4A-4DBE-939F-315E5C547A8C}" type="datetimeFigureOut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F304F-A8C3-4E73-A324-1F6D385AB0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45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305F8-CC88-4D08-AEA8-D542E87774F4}" type="datetimeFigureOut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05AAF-8055-4914-997D-A221D3EE94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798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80160-FD77-4ED6-AD4A-7D303AADD8BD}" type="datetimeFigureOut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3D927-07CF-4106-B973-0BFD51454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219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BEA70-EEC2-405E-BDC8-19848EAA2652}" type="datetimeFigureOut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86A56-98A6-4607-A463-5BAB6E8663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9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8020B-B405-4B3B-A15F-D9D0AF793CD6}" type="datetimeFigureOut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521C0-EBF0-4EFB-B325-86F7664502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2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35CB9-B09E-4DDC-A073-9E4E5B0331DF}" type="datetimeFigureOut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C1D36-2FA0-4D65-9C40-2243D34CB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50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DC4BD-5024-439E-858D-57FDAA0A03D1}" type="datetimeFigureOut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57260-512F-4C22-84B6-29AC173C57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50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37532E3-BCEA-4BBA-9FEB-FDC9EBB2065B}" type="datetimeFigureOut">
              <a:rPr lang="ru-RU"/>
              <a:pPr>
                <a:defRPr/>
              </a:pPr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34D2D14-5F95-4A9B-A1A0-980EBF2D7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61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38.jpeg"/><Relationship Id="rId4" Type="http://schemas.openxmlformats.org/officeDocument/2006/relationships/image" Target="../media/image5.pn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4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6.jpeg"/><Relationship Id="rId10" Type="http://schemas.openxmlformats.org/officeDocument/2006/relationships/image" Target="../media/image50.jpeg"/><Relationship Id="rId4" Type="http://schemas.openxmlformats.org/officeDocument/2006/relationships/image" Target="../media/image5.png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5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6.jpeg"/><Relationship Id="rId10" Type="http://schemas.openxmlformats.org/officeDocument/2006/relationships/image" Target="../media/image54.jpeg"/><Relationship Id="rId4" Type="http://schemas.openxmlformats.org/officeDocument/2006/relationships/image" Target="../media/image5.png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4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60.jpeg"/><Relationship Id="rId4" Type="http://schemas.openxmlformats.org/officeDocument/2006/relationships/image" Target="../media/image5.pn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64.jpeg"/><Relationship Id="rId4" Type="http://schemas.openxmlformats.org/officeDocument/2006/relationships/image" Target="../media/image5.png"/><Relationship Id="rId9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4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4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23.JPG"/><Relationship Id="rId4" Type="http://schemas.openxmlformats.org/officeDocument/2006/relationships/image" Target="../media/image5.png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27.jpeg"/><Relationship Id="rId4" Type="http://schemas.openxmlformats.org/officeDocument/2006/relationships/image" Target="../media/image5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Box 11"/>
          <p:cNvSpPr txBox="1">
            <a:spLocks noChangeArrowheads="1"/>
          </p:cNvSpPr>
          <p:nvPr/>
        </p:nvSpPr>
        <p:spPr bwMode="auto">
          <a:xfrm>
            <a:off x="1620391" y="313919"/>
            <a:ext cx="578914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100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>АДМИНИСТРАЦИЯ ПРИМОРСКОГО КРАЯ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628800"/>
            <a:ext cx="891402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 smtClean="0">
                <a:latin typeface="Calibri" panose="020F0502020204030204" pitchFamily="34" charset="0"/>
                <a:cs typeface="Times New Roman" pitchFamily="18" charset="0"/>
              </a:rPr>
              <a:t>ДОКЛАД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3200" b="1" dirty="0">
              <a:latin typeface="Calibri" panose="020F0502020204030204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atin typeface="Calibri" panose="020F0502020204030204" pitchFamily="34" charset="0"/>
                <a:cs typeface="Times New Roman" pitchFamily="18" charset="0"/>
              </a:rPr>
              <a:t>О реализации на территории Приморского края приоритетного проекта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atin typeface="Calibri" panose="020F0502020204030204" pitchFamily="34" charset="0"/>
                <a:cs typeface="Times New Roman" pitchFamily="18" charset="0"/>
              </a:rPr>
              <a:t>«Формирование комфортной городской среды»</a:t>
            </a:r>
            <a:endParaRPr lang="ru-RU" altLang="ru-RU" sz="3200" b="1" dirty="0">
              <a:latin typeface="Calibri" panose="020F0502020204030204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i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altLang="ru-RU" sz="2000" i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директор департамента по жилищно- коммунальному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i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хозяйству и топливным ресурсам Приморского края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i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Елена Александровна Пархоменко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2018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537" y="0"/>
            <a:ext cx="174360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2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588" y="0"/>
            <a:ext cx="9145588" cy="6921500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604449" y="0"/>
            <a:ext cx="539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12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600" b="1" dirty="0" err="1" smtClean="0">
                <a:latin typeface="Calibri" panose="020F0502020204030204" pitchFamily="34" charset="0"/>
                <a:cs typeface="Times New Roman" pitchFamily="18" charset="0"/>
              </a:rPr>
              <a:t>Раздольненское</a:t>
            </a:r>
            <a:r>
              <a:rPr lang="ru-RU" sz="2600" b="1" dirty="0" smtClean="0">
                <a:latin typeface="Calibri" panose="020F0502020204030204" pitchFamily="34" charset="0"/>
                <a:cs typeface="Times New Roman" pitchFamily="18" charset="0"/>
              </a:rPr>
              <a:t> сельское поселение</a:t>
            </a:r>
          </a:p>
          <a:p>
            <a:r>
              <a:rPr lang="ru-RU" altLang="ru-RU" sz="2600" b="1" kern="0" dirty="0" smtClean="0">
                <a:latin typeface="Calibri" panose="020F0502020204030204" pitchFamily="34" charset="0"/>
                <a:cs typeface="Times New Roman" pitchFamily="18" charset="0"/>
              </a:rPr>
              <a:t>благоустройство дворовых территорий</a:t>
            </a:r>
            <a:endParaRPr lang="ru-RU" altLang="ru-RU" sz="2600" b="1" kern="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81319"/>
            <a:ext cx="4283968" cy="3267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318"/>
            <a:ext cx="4860031" cy="32677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1437"/>
            <a:ext cx="4860031" cy="3466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0" y="3327937"/>
            <a:ext cx="4283969" cy="35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120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588" y="0"/>
            <a:ext cx="9145588" cy="6921500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604449" y="0"/>
            <a:ext cx="539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12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600" b="1" dirty="0" err="1" smtClean="0">
                <a:latin typeface="Calibri" panose="020F0502020204030204" pitchFamily="34" charset="0"/>
                <a:cs typeface="Times New Roman" pitchFamily="18" charset="0"/>
              </a:rPr>
              <a:t>Новошахтинское</a:t>
            </a:r>
            <a:r>
              <a:rPr lang="ru-RU" sz="2600" b="1" dirty="0" smtClean="0">
                <a:latin typeface="Calibri" panose="020F0502020204030204" pitchFamily="34" charset="0"/>
                <a:cs typeface="Times New Roman" pitchFamily="18" charset="0"/>
              </a:rPr>
              <a:t> сельское поселение</a:t>
            </a:r>
          </a:p>
          <a:p>
            <a:r>
              <a:rPr lang="ru-RU" altLang="ru-RU" sz="2600" b="1" kern="0" dirty="0" smtClean="0">
                <a:latin typeface="Calibri" panose="020F0502020204030204" pitchFamily="34" charset="0"/>
                <a:cs typeface="Times New Roman" pitchFamily="18" charset="0"/>
              </a:rPr>
              <a:t>благоустройство дворовых территорий</a:t>
            </a:r>
            <a:endParaRPr lang="ru-RU" altLang="ru-RU" sz="2600" b="1" kern="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82" y="869891"/>
            <a:ext cx="4427984" cy="3046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580"/>
            <a:ext cx="9134173" cy="31683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319"/>
            <a:ext cx="4732982" cy="280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325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Box 11"/>
          <p:cNvSpPr txBox="1">
            <a:spLocks noChangeArrowheads="1"/>
          </p:cNvSpPr>
          <p:nvPr/>
        </p:nvSpPr>
        <p:spPr bwMode="auto">
          <a:xfrm>
            <a:off x="1483957" y="109081"/>
            <a:ext cx="58326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313395"/>
                </a:solidFill>
                <a:latin typeface="Calibri" panose="020F0502020204030204" pitchFamily="34" charset="0"/>
                <a:cs typeface="Times New Roman" pitchFamily="18" charset="0"/>
              </a:rPr>
              <a:t>Реализация приоритетного проекта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313395"/>
                </a:solidFill>
                <a:latin typeface="Calibri" panose="020F0502020204030204" pitchFamily="34" charset="0"/>
                <a:cs typeface="Times New Roman" pitchFamily="18" charset="0"/>
              </a:rPr>
              <a:t>«Формирование комфортной городской среды»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313395"/>
                </a:solidFill>
                <a:latin typeface="Calibri" panose="020F0502020204030204" pitchFamily="34" charset="0"/>
                <a:cs typeface="Times New Roman" pitchFamily="18" charset="0"/>
              </a:rPr>
              <a:t>в 2018-2022 годах</a:t>
            </a:r>
            <a:endParaRPr lang="ru-RU" sz="2000" b="1" dirty="0">
              <a:solidFill>
                <a:srgbClr val="313395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104468"/>
              </p:ext>
            </p:extLst>
          </p:nvPr>
        </p:nvGraphicFramePr>
        <p:xfrm>
          <a:off x="179512" y="1329582"/>
          <a:ext cx="8856984" cy="5506677"/>
        </p:xfrm>
        <a:graphic>
          <a:graphicData uri="http://schemas.openxmlformats.org/drawingml/2006/table">
            <a:tbl>
              <a:tblPr/>
              <a:tblGrid>
                <a:gridCol w="5904656"/>
                <a:gridCol w="2952328"/>
              </a:tblGrid>
              <a:tr h="938624">
                <a:tc>
                  <a:txBody>
                    <a:bodyPr/>
                    <a:lstStyle/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объем финансирования </a:t>
                      </a:r>
                      <a:r>
                        <a:rPr kumimoji="0" lang="ru-RU" sz="2000" b="1" i="0" u="none" strike="noStrike" kern="1200" cap="all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муниципальных программ </a:t>
                      </a: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субсидии </a:t>
                      </a:r>
                      <a:r>
                        <a:rPr lang="ru-RU" sz="2000" b="0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млн руб.)</a:t>
                      </a:r>
                      <a:endParaRPr lang="ru-RU" sz="2000" b="0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2405,49 / 2256,26</a:t>
                      </a:r>
                      <a:endParaRPr lang="ru-RU" sz="3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2758">
                <a:tc>
                  <a:txBody>
                    <a:bodyPr/>
                    <a:lstStyle/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количество </a:t>
                      </a:r>
                      <a:r>
                        <a:rPr lang="ru-RU" sz="2000" b="1" i="0" u="none" strike="noStrike" cap="all" normalizeH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муниципальных </a:t>
                      </a: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образований</a:t>
                      </a:r>
                      <a:endParaRPr lang="ru-RU" sz="2000" b="0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</a:t>
                      </a:r>
                      <a:endParaRPr lang="ru-RU" sz="38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0489">
                <a:tc>
                  <a:txBody>
                    <a:bodyPr/>
                    <a:lstStyle/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количество благоустроенных дворовых территорий</a:t>
                      </a:r>
                      <a:endParaRPr lang="ru-RU" sz="2000" b="0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500</a:t>
                      </a:r>
                      <a:endParaRPr lang="ru-RU" sz="38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59843">
                <a:tc>
                  <a:txBody>
                    <a:bodyPr/>
                    <a:lstStyle/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Количество благоустроенных  общественных территорий</a:t>
                      </a:r>
                      <a:endParaRPr lang="ru-RU" sz="2000" b="0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250</a:t>
                      </a:r>
                      <a:endParaRPr lang="ru-RU" sz="38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879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объем финансирования благоустройства </a:t>
                      </a:r>
                      <a:r>
                        <a:rPr kumimoji="0" lang="ru-RU" sz="2000" b="1" i="0" u="none" strike="noStrike" kern="1200" cap="all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городских парков</a:t>
                      </a: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объем субсидий </a:t>
                      </a:r>
                      <a:r>
                        <a:rPr kumimoji="0" lang="ru-RU" sz="2000" b="0" i="0" u="none" strike="noStrike" kern="1200" cap="all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млн руб.)</a:t>
                      </a:r>
                      <a:endParaRPr kumimoji="0" lang="ru-RU" sz="2000" b="0" i="0" u="none" strike="noStrike" kern="1200" cap="all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endParaRPr lang="ru-RU" sz="2000" b="1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72,41 / 70,31</a:t>
                      </a:r>
                      <a:endParaRPr lang="ru-RU" sz="3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58143">
                <a:tc>
                  <a:txBody>
                    <a:bodyPr/>
                    <a:lstStyle/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количество благоустроенных парков малых городов</a:t>
                      </a:r>
                      <a:endParaRPr lang="ru-RU" sz="2000" b="0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  <a:endParaRPr lang="ru-RU" sz="38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0"/>
            <a:ext cx="1907704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8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Box 11"/>
          <p:cNvSpPr txBox="1">
            <a:spLocks noChangeArrowheads="1"/>
          </p:cNvSpPr>
          <p:nvPr/>
        </p:nvSpPr>
        <p:spPr bwMode="auto">
          <a:xfrm>
            <a:off x="1483957" y="109081"/>
            <a:ext cx="58326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313395"/>
                </a:solidFill>
                <a:latin typeface="Calibri" panose="020F0502020204030204" pitchFamily="34" charset="0"/>
                <a:cs typeface="Times New Roman" pitchFamily="18" charset="0"/>
              </a:rPr>
              <a:t>Реализация приоритетного проекта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313395"/>
                </a:solidFill>
                <a:latin typeface="Calibri" panose="020F0502020204030204" pitchFamily="34" charset="0"/>
                <a:cs typeface="Times New Roman" pitchFamily="18" charset="0"/>
              </a:rPr>
              <a:t>«Формирование комфортной городской среды»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313395"/>
                </a:solidFill>
                <a:latin typeface="Calibri" panose="020F0502020204030204" pitchFamily="34" charset="0"/>
                <a:cs typeface="Times New Roman" pitchFamily="18" charset="0"/>
              </a:rPr>
              <a:t>в 2018 году</a:t>
            </a:r>
            <a:endParaRPr lang="ru-RU" sz="2000" b="1" dirty="0">
              <a:solidFill>
                <a:srgbClr val="313395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168778"/>
              </p:ext>
            </p:extLst>
          </p:nvPr>
        </p:nvGraphicFramePr>
        <p:xfrm>
          <a:off x="179512" y="1329583"/>
          <a:ext cx="8856984" cy="5339777"/>
        </p:xfrm>
        <a:graphic>
          <a:graphicData uri="http://schemas.openxmlformats.org/drawingml/2006/table">
            <a:tbl>
              <a:tblPr/>
              <a:tblGrid>
                <a:gridCol w="6048672"/>
                <a:gridCol w="2808312"/>
              </a:tblGrid>
              <a:tr h="967332">
                <a:tc>
                  <a:txBody>
                    <a:bodyPr/>
                    <a:lstStyle/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объем финансирования </a:t>
                      </a:r>
                      <a:r>
                        <a:rPr kumimoji="0" lang="ru-RU" sz="2000" b="1" i="0" u="none" strike="noStrike" kern="1200" cap="all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муниципальных программ </a:t>
                      </a: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субсидии </a:t>
                      </a:r>
                      <a:r>
                        <a:rPr lang="ru-RU" sz="2000" b="0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млн руб.)</a:t>
                      </a:r>
                      <a:endParaRPr lang="ru-RU" sz="2000" b="0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482,66 / 452,62</a:t>
                      </a:r>
                      <a:endParaRPr lang="ru-RU" sz="3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5781">
                <a:tc>
                  <a:txBody>
                    <a:bodyPr/>
                    <a:lstStyle/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количество </a:t>
                      </a:r>
                      <a:r>
                        <a:rPr lang="ru-RU" sz="2000" b="1" i="0" u="none" strike="noStrike" cap="all" normalizeH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муниципальных </a:t>
                      </a: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образований</a:t>
                      </a:r>
                      <a:endParaRPr lang="ru-RU" sz="2000" b="0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</a:t>
                      </a:r>
                      <a:endParaRPr lang="ru-RU" sz="38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94054">
                <a:tc>
                  <a:txBody>
                    <a:bodyPr/>
                    <a:lstStyle/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количество </a:t>
                      </a:r>
                      <a:r>
                        <a:rPr lang="ru-RU" sz="2000" b="1" i="0" u="none" strike="noStrike" cap="all" normalizeH="0" baseline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благоустраеваемых</a:t>
                      </a: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дворовых территорий</a:t>
                      </a:r>
                      <a:endParaRPr lang="ru-RU" sz="2000" b="0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</a:t>
                      </a:r>
                      <a:endParaRPr lang="ru-RU" sz="38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89200">
                <a:tc>
                  <a:txBody>
                    <a:bodyPr/>
                    <a:lstStyle/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Количество </a:t>
                      </a:r>
                      <a:r>
                        <a:rPr lang="ru-RU" sz="2000" b="1" i="0" u="none" strike="noStrike" cap="all" normalizeH="0" baseline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благоустраеваемых</a:t>
                      </a: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общественных территорий</a:t>
                      </a:r>
                      <a:endParaRPr lang="ru-RU" sz="2000" b="0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  <a:endParaRPr lang="ru-RU" sz="38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902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объем финансирования благоустройства </a:t>
                      </a:r>
                      <a:r>
                        <a:rPr kumimoji="0" lang="ru-RU" sz="2000" b="1" i="0" u="none" strike="noStrike" kern="1200" cap="all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городских парков</a:t>
                      </a: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объем субсидий </a:t>
                      </a:r>
                      <a:r>
                        <a:rPr kumimoji="0" lang="ru-RU" sz="2000" b="0" i="0" u="none" strike="noStrike" kern="1200" cap="all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млн руб.)</a:t>
                      </a:r>
                      <a:endParaRPr kumimoji="0" lang="ru-RU" sz="2000" b="0" i="0" u="none" strike="noStrike" kern="1200" cap="all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endParaRPr lang="ru-RU" sz="2000" b="1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14,25 / 13,83</a:t>
                      </a:r>
                      <a:endParaRPr lang="ru-RU" sz="3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4389">
                <a:tc>
                  <a:txBody>
                    <a:bodyPr/>
                    <a:lstStyle/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количество благоустроенных парков малых городов</a:t>
                      </a:r>
                      <a:endParaRPr lang="ru-RU" sz="2000" b="0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ru-RU" sz="38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0"/>
            <a:ext cx="1907704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3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17"/>
          <p:cNvSpPr>
            <a:spLocks noChangeArrowheads="1"/>
          </p:cNvSpPr>
          <p:nvPr/>
        </p:nvSpPr>
        <p:spPr bwMode="auto">
          <a:xfrm>
            <a:off x="1476375" y="0"/>
            <a:ext cx="5924018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Перечень муниципальных образований на территории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которых проведено рейтинговое голосование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в целях выбора </a:t>
            </a:r>
            <a:r>
              <a:rPr lang="ru-RU" sz="16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общественных территорий, подлежащих </a:t>
            </a:r>
            <a:r>
              <a:rPr lang="ru-RU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благоустройству в первоочередном порядке  в 2018 го</a:t>
            </a:r>
            <a:r>
              <a:rPr lang="ru-RU" sz="17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ду</a:t>
            </a:r>
            <a:endParaRPr lang="ru-RU" sz="17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035264"/>
              </p:ext>
            </p:extLst>
          </p:nvPr>
        </p:nvGraphicFramePr>
        <p:xfrm>
          <a:off x="107504" y="1206352"/>
          <a:ext cx="8928992" cy="5535016"/>
        </p:xfrm>
        <a:graphic>
          <a:graphicData uri="http://schemas.openxmlformats.org/drawingml/2006/table">
            <a:tbl>
              <a:tblPr firstRow="1" firstCol="1" bandRow="1"/>
              <a:tblGrid>
                <a:gridCol w="297686"/>
                <a:gridCol w="3158698"/>
                <a:gridCol w="1152128"/>
                <a:gridCol w="2160240"/>
                <a:gridCol w="2160240"/>
              </a:tblGrid>
              <a:tr h="91467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№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п/п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Наименование МО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Численность населения</a:t>
                      </a:r>
                      <a:r>
                        <a:rPr lang="ru-RU" sz="13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тыс</a:t>
                      </a: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. чел.</a:t>
                      </a:r>
                      <a:endParaRPr lang="ru-RU" sz="13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граждан, принявших участие</a:t>
                      </a:r>
                    </a:p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 рейтинговом голосовании, тыс. чел.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 </a:t>
                      </a:r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общественных территорий, </a:t>
                      </a:r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отобранных </a:t>
                      </a:r>
                    </a:p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 результатам рейтингового голосования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9622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ВСЕГО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1607,186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j-lt"/>
                          <a:ea typeface="Times New Roman"/>
                        </a:rPr>
                        <a:t>105,294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j-lt"/>
                          <a:ea typeface="Times New Roman"/>
                        </a:rPr>
                        <a:t>24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22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1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Арсеньевский</a:t>
                      </a: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 городской округ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53,083</a:t>
                      </a:r>
                      <a:endParaRPr lang="ru-RU" sz="16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1,545</a:t>
                      </a:r>
                      <a:endParaRPr lang="ru-RU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1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2</a:t>
                      </a:r>
                      <a:endParaRPr lang="ru-RU" sz="1500" baseline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Артемовский городской округ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114,873</a:t>
                      </a:r>
                      <a:endParaRPr lang="ru-RU" sz="16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4,593</a:t>
                      </a:r>
                      <a:endParaRPr lang="ru-RU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1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3</a:t>
                      </a:r>
                      <a:endParaRPr lang="ru-RU" sz="1500" baseline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Городской округ Большой Камень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39,978</a:t>
                      </a:r>
                      <a:endParaRPr lang="ru-RU" sz="16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3,019</a:t>
                      </a:r>
                      <a:endParaRPr lang="ru-RU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8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ru-RU" sz="1500" baseline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Владивостокский городской округ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633,167</a:t>
                      </a:r>
                      <a:endParaRPr lang="ru-RU" sz="16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32,871</a:t>
                      </a:r>
                      <a:endParaRPr lang="ru-RU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7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ru-RU" sz="1500" baseline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Дальнегорский</a:t>
                      </a: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 городской округ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43,700</a:t>
                      </a:r>
                      <a:endParaRPr lang="ru-RU" sz="16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4,766</a:t>
                      </a:r>
                      <a:endParaRPr lang="ru-RU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1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ru-RU" sz="1500" baseline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Дальнереченский</a:t>
                      </a: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 городской округ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29,185</a:t>
                      </a:r>
                      <a:endParaRPr lang="ru-RU" sz="16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2,840</a:t>
                      </a:r>
                      <a:endParaRPr lang="ru-RU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1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7</a:t>
                      </a:r>
                      <a:endParaRPr lang="ru-RU" sz="1500" baseline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Лесозаводский городской округ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43,769</a:t>
                      </a:r>
                      <a:endParaRPr lang="ru-RU" sz="16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4,474</a:t>
                      </a:r>
                      <a:endParaRPr lang="ru-RU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6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8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Находкинский городской округ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154,476</a:t>
                      </a:r>
                      <a:endParaRPr lang="ru-RU" sz="16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24,446</a:t>
                      </a:r>
                      <a:endParaRPr lang="ru-RU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6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9</a:t>
                      </a:r>
                      <a:endParaRPr lang="ru-RU" sz="1500" baseline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Партизанский городской округ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45,371</a:t>
                      </a:r>
                      <a:endParaRPr lang="ru-RU" sz="16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8,709</a:t>
                      </a:r>
                      <a:endParaRPr lang="ru-RU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1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10</a:t>
                      </a:r>
                      <a:endParaRPr lang="ru-RU" sz="1500" baseline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Городской округ Спасск-Дальний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41,539</a:t>
                      </a:r>
                      <a:endParaRPr lang="ru-RU" sz="16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2,342</a:t>
                      </a:r>
                      <a:endParaRPr lang="ru-RU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62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11</a:t>
                      </a:r>
                      <a:endParaRPr lang="ru-RU" sz="1500" baseline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Уссурийский городской округ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194,761</a:t>
                      </a:r>
                      <a:endParaRPr lang="ru-RU" sz="16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10,102</a:t>
                      </a:r>
                      <a:endParaRPr lang="ru-RU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49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12</a:t>
                      </a:r>
                      <a:endParaRPr lang="ru-RU" sz="1500" baseline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Городской округ ЗАТО город Фокино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31,516</a:t>
                      </a:r>
                      <a:endParaRPr lang="ru-RU" sz="16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3,522</a:t>
                      </a:r>
                      <a:endParaRPr lang="ru-RU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4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13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Кавалеровское городское </a:t>
                      </a:r>
                      <a:r>
                        <a:rPr lang="ru-RU" sz="1500" b="1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поселение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23,203</a:t>
                      </a:r>
                      <a:endParaRPr lang="ru-RU" sz="16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0,588</a:t>
                      </a:r>
                      <a:endParaRPr lang="ru-RU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8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14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Покровское сельское </a:t>
                      </a:r>
                      <a:r>
                        <a:rPr lang="ru-RU" sz="1500" b="1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поселение</a:t>
                      </a:r>
                      <a:endParaRPr lang="ru-RU" sz="15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21,029</a:t>
                      </a:r>
                      <a:endParaRPr lang="ru-RU" sz="1600" baseline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1,477</a:t>
                      </a:r>
                      <a:endParaRPr lang="ru-RU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393" y="11432"/>
            <a:ext cx="174360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2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588" y="0"/>
            <a:ext cx="9145588" cy="6921500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604449" y="0"/>
            <a:ext cx="539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12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512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600" b="1" dirty="0" smtClean="0">
                <a:latin typeface="Calibri" panose="020F0502020204030204" pitchFamily="34" charset="0"/>
                <a:cs typeface="Times New Roman" pitchFamily="18" charset="0"/>
              </a:rPr>
              <a:t>Уссурийский городской округ</a:t>
            </a:r>
          </a:p>
          <a:p>
            <a:r>
              <a:rPr lang="ru-RU" altLang="ru-RU" sz="2600" b="1" kern="0" dirty="0" smtClean="0">
                <a:latin typeface="Calibri" panose="020F0502020204030204" pitchFamily="34" charset="0"/>
                <a:cs typeface="Times New Roman" pitchFamily="18" charset="0"/>
              </a:rPr>
              <a:t>ремонт дворовых территорий</a:t>
            </a:r>
            <a:endParaRPr lang="ru-RU" altLang="ru-RU" sz="2600" b="1" kern="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419"/>
            <a:ext cx="4499991" cy="30846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52735"/>
            <a:ext cx="4721350" cy="3096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762"/>
            <a:ext cx="9144000" cy="276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687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346102" y="4292699"/>
            <a:ext cx="1392218" cy="953743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604449" y="0"/>
            <a:ext cx="539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12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600" b="1" dirty="0" smtClean="0">
                <a:latin typeface="Calibri" panose="020F0502020204030204" pitchFamily="34" charset="0"/>
                <a:cs typeface="Times New Roman" pitchFamily="18" charset="0"/>
              </a:rPr>
              <a:t>Владимиро-Александровское сельское поселение</a:t>
            </a:r>
          </a:p>
          <a:p>
            <a:r>
              <a:rPr lang="ru-RU" altLang="ru-RU" sz="2600" b="1" kern="0" dirty="0" smtClean="0">
                <a:latin typeface="Calibri" panose="020F0502020204030204" pitchFamily="34" charset="0"/>
                <a:cs typeface="Times New Roman" pitchFamily="18" charset="0"/>
              </a:rPr>
              <a:t>Сквер «Молодежный»</a:t>
            </a:r>
            <a:endParaRPr lang="ru-RU" altLang="ru-RU" sz="2600" b="1" kern="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050" name="70A8B4DA-E1DF-4DC5-A5D0-ECF0E3205F53" descr="image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42798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BA7A6775-9D1E-4360-A0DE-7174B39343BC" descr="image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471601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4C9A0DF1-4A56-41E4-B56C-5922A9C4649C" descr="image1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4716016" cy="299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A48B4B72-45F9-4A0E-94BA-9D591FC6C79B" descr="image2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" y="3933056"/>
            <a:ext cx="439201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6499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346102" y="4292699"/>
            <a:ext cx="1392218" cy="953743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604449" y="0"/>
            <a:ext cx="539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12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600" b="1" dirty="0" err="1" smtClean="0">
                <a:latin typeface="Calibri" panose="020F0502020204030204" pitchFamily="34" charset="0"/>
                <a:cs typeface="Times New Roman" pitchFamily="18" charset="0"/>
              </a:rPr>
              <a:t>Новицкое</a:t>
            </a:r>
            <a:r>
              <a:rPr lang="ru-RU" sz="2600" b="1" dirty="0" smtClean="0">
                <a:latin typeface="Calibri" panose="020F0502020204030204" pitchFamily="34" charset="0"/>
                <a:cs typeface="Times New Roman" pitchFamily="18" charset="0"/>
              </a:rPr>
              <a:t> сельское поселение  (с</a:t>
            </a:r>
            <a:r>
              <a:rPr lang="ru-RU" altLang="ru-RU" sz="2600" b="1" kern="0" dirty="0" smtClean="0">
                <a:latin typeface="Calibri" panose="020F0502020204030204" pitchFamily="34" charset="0"/>
                <a:cs typeface="Times New Roman" pitchFamily="18" charset="0"/>
              </a:rPr>
              <a:t>квер)</a:t>
            </a:r>
          </a:p>
          <a:p>
            <a:r>
              <a:rPr lang="ru-RU" altLang="ru-RU" sz="2600" b="1" kern="0" dirty="0" smtClean="0">
                <a:latin typeface="Calibri" panose="020F0502020204030204" pitchFamily="34" charset="0"/>
                <a:cs typeface="Times New Roman" pitchFamily="18" charset="0"/>
              </a:rPr>
              <a:t>до                                             после</a:t>
            </a:r>
            <a:endParaRPr lang="ru-RU" altLang="ru-RU" sz="2600" b="1" kern="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8" y="3284984"/>
            <a:ext cx="4764021" cy="3573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23" y="908720"/>
            <a:ext cx="4676676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467322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446732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661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588" y="0"/>
            <a:ext cx="9145588" cy="6921500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604449" y="0"/>
            <a:ext cx="539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12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Сергеевское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сельское поселение</a:t>
            </a:r>
          </a:p>
          <a:p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Партизанского муниципального района </a:t>
            </a:r>
          </a:p>
          <a:p>
            <a:r>
              <a:rPr lang="ru-RU" altLang="ru-RU" sz="2000" b="1" kern="0" dirty="0" smtClean="0">
                <a:latin typeface="Times New Roman" pitchFamily="18" charset="0"/>
                <a:cs typeface="Times New Roman" pitchFamily="18" charset="0"/>
              </a:rPr>
              <a:t>(дизайн-проект сквера)</a:t>
            </a:r>
            <a:endParaRPr lang="ru-RU" altLang="ru-RU" sz="2000" b="1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1052735"/>
            <a:ext cx="9145588" cy="24482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9077326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323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588" y="0"/>
            <a:ext cx="9145588" cy="6921500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604449" y="0"/>
            <a:ext cx="539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12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600" b="1" dirty="0" smtClean="0">
                <a:latin typeface="Calibri" panose="020F0502020204030204" pitchFamily="34" charset="0"/>
                <a:cs typeface="Times New Roman" pitchFamily="18" charset="0"/>
              </a:rPr>
              <a:t>Кавалеровское городское поселение</a:t>
            </a:r>
          </a:p>
          <a:p>
            <a:r>
              <a:rPr lang="ru-RU" altLang="ru-RU" sz="2600" b="1" kern="0" dirty="0" smtClean="0">
                <a:latin typeface="Calibri" panose="020F0502020204030204" pitchFamily="34" charset="0"/>
                <a:cs typeface="Times New Roman" pitchFamily="18" charset="0"/>
              </a:rPr>
              <a:t>сквер</a:t>
            </a:r>
            <a:endParaRPr lang="ru-RU" altLang="ru-RU" sz="2600" b="1" kern="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4432142" cy="29040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142" y="1052736"/>
            <a:ext cx="4711858" cy="30358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6" y="3951595"/>
            <a:ext cx="4466167" cy="29064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140" y="3951595"/>
            <a:ext cx="4711859" cy="295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346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Box 11"/>
          <p:cNvSpPr txBox="1">
            <a:spLocks noChangeArrowheads="1"/>
          </p:cNvSpPr>
          <p:nvPr/>
        </p:nvSpPr>
        <p:spPr bwMode="auto">
          <a:xfrm>
            <a:off x="1483957" y="109081"/>
            <a:ext cx="58326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313395"/>
                </a:solidFill>
                <a:latin typeface="Calibri" panose="020F0502020204030204" pitchFamily="34" charset="0"/>
                <a:cs typeface="Times New Roman" pitchFamily="18" charset="0"/>
              </a:rPr>
              <a:t>Реализация приоритетного проекта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313395"/>
                </a:solidFill>
                <a:latin typeface="Calibri" panose="020F0502020204030204" pitchFamily="34" charset="0"/>
                <a:cs typeface="Times New Roman" pitchFamily="18" charset="0"/>
              </a:rPr>
              <a:t>«Формирование комфортной городской среды»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313395"/>
                </a:solidFill>
                <a:latin typeface="Calibri" panose="020F0502020204030204" pitchFamily="34" charset="0"/>
                <a:cs typeface="Times New Roman" pitchFamily="18" charset="0"/>
              </a:rPr>
              <a:t>в 2017 году</a:t>
            </a:r>
            <a:endParaRPr lang="ru-RU" sz="2000" b="1" dirty="0">
              <a:solidFill>
                <a:srgbClr val="313395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679159"/>
              </p:ext>
            </p:extLst>
          </p:nvPr>
        </p:nvGraphicFramePr>
        <p:xfrm>
          <a:off x="35497" y="1412775"/>
          <a:ext cx="9001000" cy="5217068"/>
        </p:xfrm>
        <a:graphic>
          <a:graphicData uri="http://schemas.openxmlformats.org/drawingml/2006/table">
            <a:tbl>
              <a:tblPr/>
              <a:tblGrid>
                <a:gridCol w="6048672"/>
                <a:gridCol w="2952328"/>
              </a:tblGrid>
              <a:tr h="652850">
                <a:tc>
                  <a:txBody>
                    <a:bodyPr/>
                    <a:lstStyle/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объем финансирования </a:t>
                      </a:r>
                      <a:r>
                        <a:rPr kumimoji="0" lang="ru-RU" sz="2000" b="1" i="0" u="none" strike="noStrike" kern="1200" cap="all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муниципальных программ </a:t>
                      </a: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субсидии </a:t>
                      </a:r>
                      <a:r>
                        <a:rPr lang="ru-RU" sz="2000" b="0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млн руб.)</a:t>
                      </a:r>
                      <a:endParaRPr lang="ru-RU" sz="2000" b="0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531,98 / 458,15</a:t>
                      </a:r>
                      <a:endParaRPr lang="ru-RU" sz="32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20563">
                <a:tc>
                  <a:txBody>
                    <a:bodyPr/>
                    <a:lstStyle/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количество </a:t>
                      </a:r>
                      <a:r>
                        <a:rPr lang="ru-RU" sz="2000" b="1" i="0" u="none" strike="noStrike" cap="all" normalizeH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муниципальных </a:t>
                      </a: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образований</a:t>
                      </a:r>
                      <a:endParaRPr lang="ru-RU" sz="2000" b="0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</a:t>
                      </a:r>
                      <a:endParaRPr lang="ru-RU" sz="38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39892">
                <a:tc>
                  <a:txBody>
                    <a:bodyPr/>
                    <a:lstStyle/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количество благоустроенных дворовых территорий</a:t>
                      </a:r>
                      <a:endParaRPr lang="ru-RU" sz="2000" b="0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260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46302">
                <a:tc>
                  <a:txBody>
                    <a:bodyPr/>
                    <a:lstStyle/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Количество благоустроенных  общественных территорий</a:t>
                      </a:r>
                      <a:endParaRPr lang="ru-RU" sz="2000" b="0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685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объем финансирования благоустройства </a:t>
                      </a:r>
                      <a:r>
                        <a:rPr kumimoji="0" lang="ru-RU" sz="2000" b="1" i="0" u="none" strike="noStrike" kern="1200" cap="all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городских парков</a:t>
                      </a: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объем субсидий </a:t>
                      </a:r>
                      <a:r>
                        <a:rPr kumimoji="0" lang="ru-RU" sz="2000" b="0" i="0" u="none" strike="noStrike" kern="1200" cap="all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млн руб.)</a:t>
                      </a:r>
                      <a:endParaRPr kumimoji="0" lang="ru-RU" sz="2000" b="0" i="0" u="none" strike="noStrike" kern="1200" cap="all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endParaRPr lang="ru-RU" sz="2000" b="1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16,10 / 13,76</a:t>
                      </a:r>
                      <a:endParaRPr lang="ru-RU" sz="32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35441">
                <a:tc>
                  <a:txBody>
                    <a:bodyPr/>
                    <a:lstStyle/>
                    <a:p>
                      <a:pPr marL="342900" indent="-342900" algn="l" rtl="0" fontAlgn="ctr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i="0" u="none" strike="noStrike" cap="all" normalizeH="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количество благоустроенных парков малых городов</a:t>
                      </a:r>
                      <a:endParaRPr lang="ru-RU" sz="2000" b="0" i="0" u="none" strike="noStrike" cap="all" normalizeH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0"/>
            <a:ext cx="1907704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0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588" y="0"/>
            <a:ext cx="9145588" cy="6921500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604449" y="0"/>
            <a:ext cx="539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12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600" b="1" dirty="0" smtClean="0">
                <a:latin typeface="Calibri" panose="020F0502020204030204" pitchFamily="34" charset="0"/>
                <a:cs typeface="Times New Roman" pitchFamily="18" charset="0"/>
              </a:rPr>
              <a:t>Кавалеровское городское поселение</a:t>
            </a:r>
          </a:p>
          <a:p>
            <a:r>
              <a:rPr lang="ru-RU" altLang="ru-RU" sz="2600" b="1" kern="0" dirty="0" smtClean="0">
                <a:latin typeface="Calibri" panose="020F0502020204030204" pitchFamily="34" charset="0"/>
                <a:cs typeface="Times New Roman" pitchFamily="18" charset="0"/>
              </a:rPr>
              <a:t>сквер</a:t>
            </a:r>
            <a:endParaRPr lang="ru-RU" altLang="ru-RU" sz="2600" b="1" kern="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4572000" cy="3035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052736"/>
            <a:ext cx="4572000" cy="30358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5395"/>
            <a:ext cx="4572000" cy="3035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089936"/>
            <a:ext cx="4572000" cy="3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703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588" y="0"/>
            <a:ext cx="9145588" cy="6921500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604449" y="0"/>
            <a:ext cx="539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12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600" b="1" dirty="0" smtClean="0">
                <a:latin typeface="Calibri" panose="020F0502020204030204" pitchFamily="34" charset="0"/>
                <a:cs typeface="Times New Roman" pitchFamily="18" charset="0"/>
              </a:rPr>
              <a:t>Пластунское городское поселение</a:t>
            </a:r>
          </a:p>
          <a:p>
            <a:r>
              <a:rPr lang="ru-RU" altLang="ru-RU" sz="2600" b="1" kern="0" dirty="0" smtClean="0">
                <a:latin typeface="Calibri" panose="020F0502020204030204" pitchFamily="34" charset="0"/>
                <a:cs typeface="Times New Roman" pitchFamily="18" charset="0"/>
              </a:rPr>
              <a:t>площадь (мемориал)</a:t>
            </a:r>
            <a:endParaRPr lang="ru-RU" altLang="ru-RU" sz="2600" b="1" kern="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25753"/>
            <a:ext cx="4632947" cy="57322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4418"/>
            <a:ext cx="4488931" cy="57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67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55650" y="2763839"/>
            <a:ext cx="7345363" cy="96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105" y="0"/>
            <a:ext cx="174360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8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17"/>
          <p:cNvSpPr>
            <a:spLocks noChangeArrowheads="1"/>
          </p:cNvSpPr>
          <p:nvPr/>
        </p:nvSpPr>
        <p:spPr bwMode="auto">
          <a:xfrm>
            <a:off x="1476375" y="116632"/>
            <a:ext cx="634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>Освоение субсидий на благоустройство </a:t>
            </a:r>
            <a:r>
              <a:rPr lang="ru-RU" sz="2000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>городских парков в 2017 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79512" y="1916832"/>
          <a:ext cx="8784978" cy="48209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"/>
                <a:gridCol w="2862352"/>
                <a:gridCol w="1660652"/>
                <a:gridCol w="1147628"/>
                <a:gridCol w="1453662"/>
                <a:gridCol w="1300644"/>
              </a:tblGrid>
              <a:tr h="18614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муниципального образования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субсидий краевого бюджета муниципальному образованию по распределению, 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Исполнение, 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исполнено, 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Исполнение,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0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14 819 888,00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13 762 147,53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1 057 740,47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92,86%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</a:tr>
              <a:tr h="3921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Арсеньевский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3 279 882,59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3 279 882,59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4368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округ Большой Камень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2 135 035,10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2 135 035,10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4354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Дальнегорский городской округ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1 334 396,94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1 334 396,94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4368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 городской округ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3 124 441,62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3 124 441,62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4368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округ Спасск-Дальний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3 254 626,70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3 254 626,70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410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Артемовский городской округ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1 691 505,05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633 764,58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1 057 740,47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37,47%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486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17"/>
          <p:cNvSpPr>
            <a:spLocks noChangeArrowheads="1"/>
          </p:cNvSpPr>
          <p:nvPr/>
        </p:nvSpPr>
        <p:spPr bwMode="auto">
          <a:xfrm>
            <a:off x="1476375" y="116632"/>
            <a:ext cx="634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>Освоение субсидий на благоустройство </a:t>
            </a:r>
            <a:r>
              <a:rPr lang="ru-RU" sz="2000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>дворовых и общественных территорий в 2017 году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07504" y="1484784"/>
          <a:ext cx="8928992" cy="4968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"/>
                <a:gridCol w="2897706"/>
                <a:gridCol w="1484858"/>
                <a:gridCol w="1336373"/>
                <a:gridCol w="1262130"/>
                <a:gridCol w="1587885"/>
              </a:tblGrid>
              <a:tr h="8189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субсидий краевого бюджета муниципальному образованию по распределению,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Исполнение, руб.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исполнено, руб.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Исполнение, %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11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8900" algn="l" rtl="0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459 884 100,00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450 169 103,41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9 714 996,59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97,89%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30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Арсеньевский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22 900 303,52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22 900 303,52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Артемовский городской округ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30 581 137,79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30 581 137,79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66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округ Большой Камень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6 926 436,77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6 926 436,77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Владивостокский городской округ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87 495 378,58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78 916 759,71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8 578 618,87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90,20%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52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Дальнегорский городской округ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6 401 675,76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6 401 675,76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11 057 654,70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11 057 654,70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Лесозаводский городской округ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8 498 037,01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8 498 037,01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Находкинский городской округ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8 771 390,47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8 771 390,47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Партизанский городской округ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5 631 249,43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5 631 249,43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23 854 357,64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23 854 357,64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7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округ ЗАТО город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Фокино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5 247 277,20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5 247 277,20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Кавалеровский муниципальный район: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39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Кавалеровское городское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17 745 229,01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17 745 200,78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28,23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Устиновское сельское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839 217,71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839 217,71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Кировский муниципальный район: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2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Горноключевское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5 631 193,10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5 631 193,10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76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Кировское городское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2 126 759,28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2 126 759,28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4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Красноармейский муниципальный район: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65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Востокское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20 670 592,44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20 670 592,44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Лазовский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065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Преображенское городское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05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1 927 255,61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1 927 255,61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4" marR="5534" marT="5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13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4" y="1268760"/>
          <a:ext cx="8928992" cy="5401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"/>
                <a:gridCol w="3000266"/>
                <a:gridCol w="1741448"/>
                <a:gridCol w="1318181"/>
                <a:gridCol w="1148871"/>
                <a:gridCol w="1360186"/>
              </a:tblGrid>
              <a:tr h="515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субсидий краевого бюджета муниципальному образованию по распределению, руб.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Исполнение, руб.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исполнено, руб.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Исполнение, %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Михайловский муниципальный район: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Ивановское сельское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4 846 703,06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4 846 703,06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9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Михайловское сельское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1 847 049,81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1 847 049,81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92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Новошахтинское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7 473 948,17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7 473 942,74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9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Сунятсенское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1 305 939,13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1 301 639,64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4 299,49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99,67%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6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Надеждинский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Надеждинское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7 039 619,51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6 658 089,60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381 529,91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94,58%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92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Раздольненское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5 204 613,60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5 204 613,60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9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Тавричанское сельское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3 941 874,58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3 941 874,58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92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Октябрьский муниципальный район: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Липовецкое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4 010 660,11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4 010 660,11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9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Покровское сельское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9 112 325,19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9 112 325,19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37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Ольгинский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6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Веселояровское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1 773 541,84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1 773 541,84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390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Ольгинское городское поселение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2 864 749,89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2 373 313,04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491 436,85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82,85%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9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Тимофеевское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1 639 136,42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1 639 136,42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7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Партизанский муниципальный район: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6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Владимиро-Александровское сельское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21 595 099,70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21 595 099,70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92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Золотодолинское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5 709 870,99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5 709 870,99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9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Сергеевское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4 391 699,24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4 391 699,24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92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Пограничный муниципальный район: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Пограничное городское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3 329 702,30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3 329 702,30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9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Пожарский муниципальный район: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Лучегорское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18 596 687,08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18 596 687,08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9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Светлогорское сельское поселение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19 205 027,27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19 205 027,27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9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Спасский муниципальный район: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6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Хвалынское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42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3 568 102,48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3 568 102,48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94" marR="3194" marT="31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1417"/>
          <p:cNvSpPr>
            <a:spLocks noChangeArrowheads="1"/>
          </p:cNvSpPr>
          <p:nvPr/>
        </p:nvSpPr>
        <p:spPr bwMode="auto">
          <a:xfrm>
            <a:off x="1476375" y="116632"/>
            <a:ext cx="634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>Выполнение мероприятий по благоустройству </a:t>
            </a:r>
            <a:br>
              <a:rPr lang="ru-RU" sz="2000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>дворовых и общественных территорий в 2017 году</a:t>
            </a:r>
          </a:p>
        </p:txBody>
      </p:sp>
    </p:spTree>
    <p:extLst>
      <p:ext uri="{BB962C8B-B14F-4D97-AF65-F5344CB8AC3E}">
        <p14:creationId xmlns:p14="http://schemas.microsoft.com/office/powerpoint/2010/main" val="310952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07504" y="1262999"/>
          <a:ext cx="8928992" cy="5436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961"/>
                <a:gridCol w="3136461"/>
                <a:gridCol w="2153729"/>
                <a:gridCol w="1117382"/>
                <a:gridCol w="1191873"/>
                <a:gridCol w="1036586"/>
              </a:tblGrid>
              <a:tr h="63620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субсидий краевого бюджета муниципальному образованию по распределению, руб.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Исполнение, руб.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исполнено, руб.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Исполнение, %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70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Тернейский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Пластунское городское поселение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1 163 641,37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1 163 641,37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Тернейское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городское поселение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626 136,34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626 136,34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84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0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Камень-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Рыболовское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4 944 286,50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4 944 286,50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Хасанский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Зарубинское городское поселение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6 057 989,26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6 057 989,26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Посьетское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городское поселение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6 358 783,30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6 358 783,30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Приморское городское поселение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2 110 105,94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2 110 105,94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Славянское городское поселение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2 336 361,35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2 313 548,64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22 812,71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99,02%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Хасанское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городское поселение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1 385 287,35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1 385 287,35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2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Хорольский</a:t>
                      </a:r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Хорольское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5 076 366,10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5 076 366,10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Ярославское городское поселение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10 141 702,00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9 910 084,79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231 617,21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97,72%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Черниговский муниципальный район: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95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Дмитриевское сельское поселение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1 129 206,70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1 129 206,70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Реттиховское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2 245 542,90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2 245 542,90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Черниговское сельское поселение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3 787 051,86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3 787 051,86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Чугуевский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Чугуевское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5 414 263,87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5 414 263,87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2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Шкотовский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33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Новонежинское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738 819,93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734 172,04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4 647,89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99,37%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33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Подъяпольское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1 049 453,93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1 049 453,93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Романовское сельское поселение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2 014 959,72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2 014 959,72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5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Смоляниновское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городское поселение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3 906 124,63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3 906 124,63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Шкотовское городское поселение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4 268 133,69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4 268 133,69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4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Штыковское сельское поселение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675 743,17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675 743,17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51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Центральненское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723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692 643,70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692 643,70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" marR="4191" marT="4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1417"/>
          <p:cNvSpPr>
            <a:spLocks noChangeArrowheads="1"/>
          </p:cNvSpPr>
          <p:nvPr/>
        </p:nvSpPr>
        <p:spPr bwMode="auto">
          <a:xfrm>
            <a:off x="1476375" y="116632"/>
            <a:ext cx="634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>Выполнение мероприятий по благоустройству </a:t>
            </a:r>
            <a:br>
              <a:rPr lang="ru-RU" sz="2000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>дворовых и общественных территорий в 2017 году</a:t>
            </a:r>
          </a:p>
        </p:txBody>
      </p:sp>
    </p:spTree>
    <p:extLst>
      <p:ext uri="{BB962C8B-B14F-4D97-AF65-F5344CB8AC3E}">
        <p14:creationId xmlns:p14="http://schemas.microsoft.com/office/powerpoint/2010/main" val="180749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Box 11"/>
          <p:cNvSpPr txBox="1">
            <a:spLocks noChangeArrowheads="1"/>
          </p:cNvSpPr>
          <p:nvPr/>
        </p:nvSpPr>
        <p:spPr bwMode="auto">
          <a:xfrm>
            <a:off x="1403648" y="22927"/>
            <a:ext cx="61912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>Выполнение мероприятий по благоустройству</a:t>
            </a:r>
            <a:endParaRPr lang="ru-RU" sz="2000" b="1" dirty="0">
              <a:solidFill>
                <a:srgbClr val="31339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sz="2000" b="1" dirty="0" err="1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>монопрофильных</a:t>
            </a:r>
            <a:r>
              <a:rPr lang="ru-RU" sz="2000" b="1" dirty="0">
                <a:solidFill>
                  <a:srgbClr val="313395"/>
                </a:solidFill>
                <a:latin typeface="Times New Roman" pitchFamily="18" charset="0"/>
                <a:cs typeface="Times New Roman" pitchFamily="18" charset="0"/>
              </a:rPr>
              <a:t> муниципальных образований в 2017 году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07504" y="1484784"/>
          <a:ext cx="8838852" cy="4968556"/>
        </p:xfrm>
        <a:graphic>
          <a:graphicData uri="http://schemas.openxmlformats.org/drawingml/2006/table">
            <a:tbl>
              <a:tblPr/>
              <a:tblGrid>
                <a:gridCol w="2898816"/>
                <a:gridCol w="1205225"/>
                <a:gridCol w="1786315"/>
                <a:gridCol w="1786315"/>
                <a:gridCol w="1162181"/>
              </a:tblGrid>
              <a:tr h="5662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монопрофильного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муниципального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образования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субсидий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благоустраеваемых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объектов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27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дворовые территории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общественные территории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городские парки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53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 руб.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2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121,92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2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Арсеньевский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Дальнегорский ГО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 Спасск-Дальний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Востокское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ГП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20,67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Новошахтинское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ГП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7,47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Липовецкое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ГП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Лучегорское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ГП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Светлогорское ГП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Ярославское ГП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90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17"/>
          <p:cNvSpPr>
            <a:spLocks noChangeArrowheads="1"/>
          </p:cNvSpPr>
          <p:nvPr/>
        </p:nvSpPr>
        <p:spPr bwMode="auto">
          <a:xfrm>
            <a:off x="1476375" y="0"/>
            <a:ext cx="63452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Распределение субсидий на поддержку муниципальных программ формирования современной городской среды на 2018 год</a:t>
            </a:r>
            <a:endParaRPr lang="ru-RU" sz="20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79512" y="1138769"/>
          <a:ext cx="8784975" cy="5530591"/>
        </p:xfrm>
        <a:graphic>
          <a:graphicData uri="http://schemas.openxmlformats.org/drawingml/2006/table">
            <a:tbl>
              <a:tblPr firstRow="1" firstCol="1" bandRow="1"/>
              <a:tblGrid>
                <a:gridCol w="413106"/>
                <a:gridCol w="2537649"/>
                <a:gridCol w="1272758"/>
                <a:gridCol w="1186747"/>
                <a:gridCol w="1124905"/>
                <a:gridCol w="881659"/>
                <a:gridCol w="1368151"/>
              </a:tblGrid>
              <a:tr h="34601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п/п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Наименование МО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Размер</a:t>
                      </a:r>
                      <a:r>
                        <a:rPr lang="ru-RU" sz="1400" b="1" baseline="0" dirty="0" smtClean="0">
                          <a:effectLst/>
                          <a:latin typeface="Times New Roman"/>
                          <a:ea typeface="Times New Roman"/>
                        </a:rPr>
                        <a:t> субсидий, тыс. руб.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ТЕРРИТОРИИ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2891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/>
                          <a:ea typeface="Times New Roman"/>
                        </a:rPr>
                        <a:t>в том числе:</a:t>
                      </a: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9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Федеральный бюджет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Краевой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бюджет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Дворовые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Общественные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452 714 205,00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398 388 500,00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54 325 705,00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54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Арсеньевский</a:t>
                      </a:r>
                      <a:r>
                        <a:rPr lang="ru-RU" sz="14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ГО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21 663 598,30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19 063 966,48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2 599 631,82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35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Артемовский ГО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33 385 056,49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29 378 849,68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4 006 206,81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6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 Большой Камень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14 831 751,47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13 051 941,28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1 779 810,19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2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Владивостокский ГО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94 537 907,00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83 193 358,08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11 344 548,92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4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Дальнегорский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17 740 363,22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15 611 519,61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2 128 843,61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Дальнереченский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10 782 962,12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9 489 006,66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1 293 955,46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39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Лесозаводский 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12 483 365,22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10 985 361,38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1 498 003,84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Находкинский 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56 840 553,57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50 019 687,09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6 820 866,48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Партизанский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16 834 872,08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14 814 687,42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2 020 184,66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 Спасск-Дальний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11 929 024,00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10 497 541,11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1 431 482,89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Уссурийский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52 549 962,50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46 243 966,95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6 305 995,55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ЗАТО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город Фокино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9 058 270,42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7 971 277,96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1 086 992,46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30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17"/>
          <p:cNvSpPr>
            <a:spLocks noChangeArrowheads="1"/>
          </p:cNvSpPr>
          <p:nvPr/>
        </p:nvSpPr>
        <p:spPr bwMode="auto">
          <a:xfrm>
            <a:off x="1476375" y="0"/>
            <a:ext cx="63452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Распределение субсидий на поддержку муниципальных программ формирования современной городской среды на 2018 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79512" y="1138769"/>
          <a:ext cx="8784975" cy="5586462"/>
        </p:xfrm>
        <a:graphic>
          <a:graphicData uri="http://schemas.openxmlformats.org/drawingml/2006/table">
            <a:tbl>
              <a:tblPr firstRow="1" firstCol="1" bandRow="1"/>
              <a:tblGrid>
                <a:gridCol w="413106"/>
                <a:gridCol w="2537649"/>
                <a:gridCol w="1272758"/>
                <a:gridCol w="1186747"/>
                <a:gridCol w="1124905"/>
                <a:gridCol w="953667"/>
                <a:gridCol w="1296143"/>
              </a:tblGrid>
              <a:tr h="274007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п/п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Наименование МО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Размер</a:t>
                      </a:r>
                      <a:r>
                        <a:rPr lang="ru-RU" sz="1400" b="1" baseline="0" dirty="0" smtClean="0">
                          <a:effectLst/>
                          <a:latin typeface="Times New Roman"/>
                          <a:ea typeface="Times New Roman"/>
                        </a:rPr>
                        <a:t> субсидий, тыс. руб.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ТЕРРИТОРИИ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9572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/>
                          <a:ea typeface="Times New Roman"/>
                        </a:rPr>
                        <a:t>в том числе:</a:t>
                      </a: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7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Федеральный бюджет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Краевой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бюджет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Дворовые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Общественные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452 714 205,00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398 388 500,00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54 325 705,00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30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Кавалеровский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Кавалеровское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6 596 106,72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5 804 573,90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791 532,82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04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Красноармейский 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8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Востокское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1 579 804,16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1 390 227,66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189 576,50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3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Михайловский 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Новошахтинское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3 027 000,02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2 663 760,02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363 240,00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Надеждинский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3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Надеждинское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7 171 597,28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6 311 005,60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860 591,68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Раздольненское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3 993 551,44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3 514 325,27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479 226,17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Тавричанское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3 278 071,24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2 884 702,69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393 368,55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Октябрьский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Липовецкое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2 797 090,90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2 461 439,99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335 650,91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Покровское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7 720 990,53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6 794 471,66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926 518,87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Партизанский 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Владимиро-Александровское сельское поселение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2 352 463,06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2 070 167,49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282 295,57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5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588" y="0"/>
            <a:ext cx="9145588" cy="6921500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748713" y="0"/>
            <a:ext cx="395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9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latin typeface="Calibri" panose="020F0502020204030204" pitchFamily="34" charset="0"/>
                <a:cs typeface="Times New Roman" pitchFamily="18" charset="0"/>
              </a:rPr>
              <a:t>Владивостокский городской округ</a:t>
            </a:r>
          </a:p>
          <a:p>
            <a:endParaRPr lang="ru-RU" sz="1000" b="1" dirty="0" smtClean="0"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ru-RU" altLang="ru-RU" sz="2200" b="1" kern="0" dirty="0" smtClean="0">
                <a:latin typeface="Calibri" panose="020F0502020204030204" pitchFamily="34" charset="0"/>
                <a:cs typeface="Times New Roman" pitchFamily="18" charset="0"/>
              </a:rPr>
              <a:t>благоустройство набережной ДВФУ и мемориал им. Ощепкова</a:t>
            </a:r>
            <a:endParaRPr lang="ru-RU" altLang="ru-RU" sz="2200" b="1" kern="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4" name="Picture 2" descr="C:\Users\martynenko\AppData\Local\Microsoft\Windows\Temporary Internet Files\Content.Outlook\8QNEFRCX\Во Владивостоке на Университетской набережной преобразился водопад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57199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martynenko\AppData\Local\Microsoft\Windows\Temporary Internet Files\Content.Outlook\8QNEFRCX\Во Владивостоке на Университетской набережной преобразился водопад (5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641574"/>
            <a:ext cx="450548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65" y="1052736"/>
            <a:ext cx="4619535" cy="36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97" y="4653136"/>
            <a:ext cx="4640103" cy="30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562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17"/>
          <p:cNvSpPr>
            <a:spLocks noChangeArrowheads="1"/>
          </p:cNvSpPr>
          <p:nvPr/>
        </p:nvSpPr>
        <p:spPr bwMode="auto">
          <a:xfrm>
            <a:off x="1476375" y="0"/>
            <a:ext cx="63452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Распределение субсидий на поддержку муниципальных программ формирования современной городской среды на 2018 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79512" y="1138769"/>
          <a:ext cx="8784976" cy="5425802"/>
        </p:xfrm>
        <a:graphic>
          <a:graphicData uri="http://schemas.openxmlformats.org/drawingml/2006/table">
            <a:tbl>
              <a:tblPr firstRow="1" firstCol="1" bandRow="1"/>
              <a:tblGrid>
                <a:gridCol w="413106"/>
                <a:gridCol w="2537649"/>
                <a:gridCol w="1272758"/>
                <a:gridCol w="1186747"/>
                <a:gridCol w="1124905"/>
                <a:gridCol w="953667"/>
                <a:gridCol w="1296144"/>
              </a:tblGrid>
              <a:tr h="274007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п/п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Наименование МО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Размер</a:t>
                      </a:r>
                      <a:r>
                        <a:rPr lang="ru-RU" sz="1400" b="1" baseline="0" dirty="0" smtClean="0">
                          <a:effectLst/>
                          <a:latin typeface="Times New Roman"/>
                          <a:ea typeface="Times New Roman"/>
                        </a:rPr>
                        <a:t> субсидий, тыс. руб.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ТЕРРИТОРИИ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9572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/>
                          <a:ea typeface="Times New Roman"/>
                        </a:rPr>
                        <a:t>в том числе:</a:t>
                      </a: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7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Федеральный бюджет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Краевой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бюджет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Дворовые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Общественные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452 714 205,00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398 388 500,00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54 325 705,00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30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Екатериновское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2 133 377,57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1 877 372,26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256 005,31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Золотодолинское 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1 205 530,01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1 060 866,41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144 663,60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04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Новицкое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2 002 747,39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1 762 417,70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240 329,69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8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Сергеевское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1 370 497,28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1 206 037,61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164 459,67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310"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Пограничный 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Пограничное ГП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5 091 964,70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4 480 928,93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611 035,77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Сергеевское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2 265 500,68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1 993 640,60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271 860,08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389"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Пожарский 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Лучегорское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7 945 002,64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6 991 602,31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953 400,33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Пожарское 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535 210,53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470 985,27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64 225,26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Светлогорское 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500 873,47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440 768,65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60 104,82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Губеровское 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529 698,23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466 134,44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63 563,79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Верхнеперевальское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470 268,67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413 836,43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56 432,24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Спасский 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Хвалынское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1 936 685,83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1 704 283,53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232 402,30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9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17"/>
          <p:cNvSpPr>
            <a:spLocks noChangeArrowheads="1"/>
          </p:cNvSpPr>
          <p:nvPr/>
        </p:nvSpPr>
        <p:spPr bwMode="auto">
          <a:xfrm>
            <a:off x="1476375" y="0"/>
            <a:ext cx="63452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Распределение субсидий на поддержку муниципальных программ формирования современной городской среды на 2018 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79512" y="1138769"/>
          <a:ext cx="8784975" cy="5425802"/>
        </p:xfrm>
        <a:graphic>
          <a:graphicData uri="http://schemas.openxmlformats.org/drawingml/2006/table">
            <a:tbl>
              <a:tblPr firstRow="1" firstCol="1" bandRow="1"/>
              <a:tblGrid>
                <a:gridCol w="413106"/>
                <a:gridCol w="2537649"/>
                <a:gridCol w="1272758"/>
                <a:gridCol w="1186747"/>
                <a:gridCol w="1124905"/>
                <a:gridCol w="1124905"/>
                <a:gridCol w="1124905"/>
              </a:tblGrid>
              <a:tr h="274007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п/п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Наименование МО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Размер</a:t>
                      </a:r>
                      <a:r>
                        <a:rPr lang="ru-RU" sz="1400" b="1" baseline="0" dirty="0" smtClean="0">
                          <a:effectLst/>
                          <a:latin typeface="Times New Roman"/>
                          <a:ea typeface="Times New Roman"/>
                        </a:rPr>
                        <a:t> субсидий, тыс. руб.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ТЕРРИТОРИИ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9572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/>
                          <a:ea typeface="Times New Roman"/>
                        </a:rPr>
                        <a:t>в том числе:</a:t>
                      </a: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7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Федеральный бюджет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Краевой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бюджет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Дворовые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Общественные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452 714 205,00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398 388 500,00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54 325 705,00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30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Тернейский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Пластунское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1 894 137,72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1 666 841,19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227 296,53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04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Ханкайский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8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Камень-Рыболовское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5 930 983,74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5 219 265,68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711 718,06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3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Хасанский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Зарубинское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1 389 531,97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1 222 788,13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166 743,84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Посьетское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853 201,74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750 817,53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102 384,21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3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Приморское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727 423,53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640 132,71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87 290,82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Хорольский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Ярославское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4 170 797,94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3 670 302,19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500 495,75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Хорольское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5 396 146,42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4 748 608,85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647 537,57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Черниговский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Сибирцевское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4 068 197,26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3 580 013,59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488 183,67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Чугуевский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Чугуевское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5 216 307,41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4 590 350,52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625 956,89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11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17"/>
          <p:cNvSpPr>
            <a:spLocks noChangeArrowheads="1"/>
          </p:cNvSpPr>
          <p:nvPr/>
        </p:nvSpPr>
        <p:spPr bwMode="auto">
          <a:xfrm>
            <a:off x="1476375" y="0"/>
            <a:ext cx="63452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Распределение субсидий на поддержку муниципальных программ формирования современной городской среды на 2018 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79512" y="1138769"/>
          <a:ext cx="8784977" cy="3364711"/>
        </p:xfrm>
        <a:graphic>
          <a:graphicData uri="http://schemas.openxmlformats.org/drawingml/2006/table">
            <a:tbl>
              <a:tblPr firstRow="1" firstCol="1" bandRow="1"/>
              <a:tblGrid>
                <a:gridCol w="413106"/>
                <a:gridCol w="2537649"/>
                <a:gridCol w="1272758"/>
                <a:gridCol w="1186747"/>
                <a:gridCol w="1214476"/>
                <a:gridCol w="864097"/>
                <a:gridCol w="1296144"/>
              </a:tblGrid>
              <a:tr h="274007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п/п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Наименование МО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Размер</a:t>
                      </a:r>
                      <a:r>
                        <a:rPr lang="ru-RU" sz="1400" b="1" baseline="0" dirty="0" smtClean="0">
                          <a:effectLst/>
                          <a:latin typeface="Times New Roman"/>
                          <a:ea typeface="Times New Roman"/>
                        </a:rPr>
                        <a:t> субсидий, тыс. руб.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ТЕРРИТОРИИ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9572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/>
                          <a:ea typeface="Times New Roman"/>
                        </a:rPr>
                        <a:t>в том числе:</a:t>
                      </a: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8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Федеральный бюджет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Краевой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бюджет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Дворовые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Общественные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452 714 205,00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398 388 500,00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54 325 705,00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30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Шкотовский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Смоляниновское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2 522 282,31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2 219 608,43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302 673,88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44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Шкотовское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ГПе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1 867 638,45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1 643 521,83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224 116,62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09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Яковлевский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3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45.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Яковлевское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1 535 837,77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1 351 537,23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184 300,54</a:t>
                      </a: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238" marR="8238" marT="8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450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17"/>
          <p:cNvSpPr>
            <a:spLocks noChangeArrowheads="1"/>
          </p:cNvSpPr>
          <p:nvPr/>
        </p:nvSpPr>
        <p:spPr bwMode="auto">
          <a:xfrm>
            <a:off x="1476375" y="0"/>
            <a:ext cx="634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Распределение субсидий на обустройство мест массового отдыха (городских парков) на 2018 год</a:t>
            </a:r>
            <a:endParaRPr lang="ru-RU" sz="20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79512" y="1138769"/>
          <a:ext cx="8784976" cy="4203439"/>
        </p:xfrm>
        <a:graphic>
          <a:graphicData uri="http://schemas.openxmlformats.org/drawingml/2006/table">
            <a:tbl>
              <a:tblPr firstRow="1" firstCol="1" bandRow="1"/>
              <a:tblGrid>
                <a:gridCol w="555323"/>
                <a:gridCol w="3411266"/>
                <a:gridCol w="1710920"/>
                <a:gridCol w="1595299"/>
                <a:gridCol w="1512168"/>
              </a:tblGrid>
              <a:tr h="455172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п/п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Наименование МО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Размер</a:t>
                      </a:r>
                      <a:r>
                        <a:rPr lang="ru-RU" sz="1400" b="1" baseline="0" dirty="0" smtClean="0">
                          <a:effectLst/>
                          <a:latin typeface="Times New Roman"/>
                          <a:ea typeface="Times New Roman"/>
                        </a:rPr>
                        <a:t> субсидий, тыс. руб.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9572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/>
                          <a:ea typeface="Times New Roman"/>
                        </a:rPr>
                        <a:t>в том числе:</a:t>
                      </a:r>
                      <a:endParaRPr lang="ru-RU" sz="14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361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Федеральный бюджет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Краевой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бюджет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13 835,00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12 174,80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1660,20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73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Арсеньевский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городской округ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3 553,38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3 126,97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426,41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6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Городской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округ Большой Камень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2 676,06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2 354,94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321,12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6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Дальнегорский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городской округ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2 909,87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2 560,69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349,18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6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Дальнереченский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городской округ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1 945,55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1 712,08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233,47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7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Городской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округ Спасск-Дальний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2 750,14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2 420,12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330,02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867" marR="198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91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588" y="0"/>
            <a:ext cx="9145588" cy="6921500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748713" y="0"/>
            <a:ext cx="395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9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latin typeface="Calibri" panose="020F0502020204030204" pitchFamily="34" charset="0"/>
                <a:cs typeface="Times New Roman" pitchFamily="18" charset="0"/>
              </a:rPr>
              <a:t>Уссурийский городской округ</a:t>
            </a:r>
          </a:p>
          <a:p>
            <a:r>
              <a:rPr lang="ru-RU" altLang="ru-RU" sz="2200" b="1" kern="0" dirty="0" smtClean="0">
                <a:latin typeface="Calibri" panose="020F0502020204030204" pitchFamily="34" charset="0"/>
                <a:cs typeface="Times New Roman" pitchFamily="18" charset="0"/>
              </a:rPr>
              <a:t>парк им. Чумака</a:t>
            </a:r>
            <a:endParaRPr lang="ru-RU" altLang="ru-RU" sz="2200" b="1" kern="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730" y="1038354"/>
            <a:ext cx="4514106" cy="325895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>
            <a:outerShdw blurRad="965200" dist="50800" dir="5400000" sx="70000" sy="7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7567" y="1083108"/>
            <a:ext cx="4355254" cy="2849946"/>
          </a:xfrm>
          <a:prstGeom prst="rect">
            <a:avLst/>
          </a:prstGeom>
          <a:noFill/>
          <a:ln w="9525" cmpd="sng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0">
                  <a:schemeClr val="accent1">
                    <a:tint val="66000"/>
                    <a:satMod val="160000"/>
                  </a:schemeClr>
                </a:gs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965200" dist="50800" dir="5400000" sx="70000" sy="7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730" y="3933056"/>
            <a:ext cx="4638853" cy="2924943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>
            <a:outerShdw blurRad="965200" dist="50800" dir="5400000" sx="70000" sy="7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45836" y="3933055"/>
            <a:ext cx="4313374" cy="2924943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>
            <a:outerShdw blurRad="1270000" dist="50800" dir="81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0700023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588" y="0"/>
            <a:ext cx="9145588" cy="6921500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748713" y="0"/>
            <a:ext cx="395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9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latin typeface="Calibri" panose="020F0502020204030204" pitchFamily="34" charset="0"/>
                <a:cs typeface="Times New Roman" pitchFamily="18" charset="0"/>
              </a:rPr>
              <a:t>Уссурийский городской округ</a:t>
            </a:r>
          </a:p>
          <a:p>
            <a:r>
              <a:rPr lang="ru-RU" altLang="ru-RU" sz="2200" b="1" kern="0" dirty="0" smtClean="0">
                <a:latin typeface="Calibri" panose="020F0502020204030204" pitchFamily="34" charset="0"/>
                <a:cs typeface="Times New Roman" pitchFamily="18" charset="0"/>
              </a:rPr>
              <a:t>благоустройство дворовых территорий</a:t>
            </a:r>
            <a:endParaRPr lang="ru-RU" altLang="ru-RU" sz="2200" b="1" kern="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4572000" cy="2991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52736"/>
            <a:ext cx="4716016" cy="29913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051"/>
            <a:ext cx="4427984" cy="28139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4050"/>
            <a:ext cx="4716016" cy="281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428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588" y="0"/>
            <a:ext cx="9145588" cy="6921500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748713" y="0"/>
            <a:ext cx="395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9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latin typeface="Calibri" panose="020F0502020204030204" pitchFamily="34" charset="0"/>
                <a:cs typeface="Times New Roman" pitchFamily="18" charset="0"/>
              </a:rPr>
              <a:t>Артемовский городской округ </a:t>
            </a:r>
          </a:p>
          <a:p>
            <a:r>
              <a:rPr lang="ru-RU" sz="2200" b="1" dirty="0" smtClean="0">
                <a:latin typeface="Calibri" panose="020F0502020204030204" pitchFamily="34" charset="0"/>
                <a:cs typeface="Times New Roman" pitchFamily="18" charset="0"/>
              </a:rPr>
              <a:t>площадь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319"/>
            <a:ext cx="4355976" cy="3051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69891"/>
            <a:ext cx="4788024" cy="31351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4427984" cy="3140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3717032"/>
            <a:ext cx="4788024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393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588" y="0"/>
            <a:ext cx="9145588" cy="6921500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748713" y="0"/>
            <a:ext cx="395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9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latin typeface="Calibri" panose="020F0502020204030204" pitchFamily="34" charset="0"/>
                <a:cs typeface="Times New Roman" pitchFamily="18" charset="0"/>
              </a:rPr>
              <a:t>Артемовский городской округ </a:t>
            </a:r>
          </a:p>
          <a:p>
            <a:r>
              <a:rPr lang="ru-RU" sz="2200" b="1" dirty="0" smtClean="0">
                <a:latin typeface="Calibri" panose="020F0502020204030204" pitchFamily="34" charset="0"/>
                <a:cs typeface="Times New Roman" pitchFamily="18" charset="0"/>
              </a:rPr>
              <a:t>благоустройство дворовых территорий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335" y="156400"/>
            <a:ext cx="2979725" cy="44295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9"/>
            <a:ext cx="4427984" cy="2996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6126" y="13176"/>
            <a:ext cx="2979730" cy="4716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3866672"/>
            <a:ext cx="4649343" cy="29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930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588" y="0"/>
            <a:ext cx="9145588" cy="6921500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604449" y="0"/>
            <a:ext cx="539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12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Calibri" panose="020F0502020204030204" pitchFamily="34" charset="0"/>
                <a:cs typeface="Times New Roman" pitchFamily="18" charset="0"/>
              </a:rPr>
              <a:t>Находкинский городской округ</a:t>
            </a:r>
          </a:p>
          <a:p>
            <a:r>
              <a:rPr lang="ru-RU" altLang="ru-RU" sz="2000" b="1" kern="0" dirty="0" smtClean="0">
                <a:latin typeface="Calibri" panose="020F0502020204030204" pitchFamily="34" charset="0"/>
                <a:cs typeface="Times New Roman" pitchFamily="18" charset="0"/>
              </a:rPr>
              <a:t>благоустройство Сквера </a:t>
            </a:r>
            <a:r>
              <a:rPr lang="ru-RU" altLang="ru-RU" sz="2000" b="1" kern="0" dirty="0">
                <a:latin typeface="Calibri" panose="020F0502020204030204" pitchFamily="34" charset="0"/>
                <a:cs typeface="Times New Roman" pitchFamily="18" charset="0"/>
              </a:rPr>
              <a:t>100-летия образования пограничных войск России</a:t>
            </a:r>
            <a:endParaRPr lang="ru-RU" altLang="ru-RU" sz="2000" b="1" kern="0" dirty="0" smtClean="0"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ru-RU" altLang="ru-RU" sz="2000" b="1" kern="0" dirty="0" smtClean="0">
                <a:latin typeface="Calibri" panose="020F0502020204030204" pitchFamily="34" charset="0"/>
                <a:cs typeface="Times New Roman" pitchFamily="18" charset="0"/>
              </a:rPr>
              <a:t> до                                                              после</a:t>
            </a:r>
          </a:p>
          <a:p>
            <a:endParaRPr lang="ru-RU" altLang="ru-RU" sz="2600" b="1" kern="0" dirty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600" b="1" kern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600" b="1" kern="0" dirty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600" b="1" kern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600" b="1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4086054"/>
            <a:ext cx="4860032" cy="3072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64419"/>
            <a:ext cx="4721350" cy="30838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435597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82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6"/>
          <p:cNvGrpSpPr>
            <a:grpSpLocks/>
          </p:cNvGrpSpPr>
          <p:nvPr/>
        </p:nvGrpSpPr>
        <p:grpSpPr bwMode="auto">
          <a:xfrm>
            <a:off x="-1588" y="0"/>
            <a:ext cx="9145588" cy="6921500"/>
            <a:chOff x="-1624" y="0"/>
            <a:chExt cx="9145624" cy="6922269"/>
          </a:xfrm>
        </p:grpSpPr>
        <p:pic>
          <p:nvPicPr>
            <p:cNvPr id="318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" y="0"/>
              <a:ext cx="9144353" cy="692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" name="Рисунок 8" descr="g1154_primorye.gif"/>
            <p:cNvPicPr>
              <a:picLocks noChangeAspect="1"/>
            </p:cNvPicPr>
            <p:nvPr/>
          </p:nvPicPr>
          <p:blipFill>
            <a:blip r:embed="rId4" cstate="print">
              <a:lum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6350"/>
              <a:ext cx="754062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8" name="Рисунок 3" descr="2007_kunda 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7681913" y="73025"/>
              <a:ext cx="1395412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http://storage.pressfoto.ru/2012.02/111539288063369b4e0f56b8b6f49d5fc6f21b9b6a9_s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-1624" y="11684"/>
              <a:ext cx="989941" cy="720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821618" y="573640"/>
              <a:ext cx="111120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Д Е П А Р Т А М Е Н Т</a:t>
              </a:r>
            </a:p>
            <a:p>
              <a:pPr algn="ctr">
                <a:defRPr/>
              </a:pPr>
              <a:r>
                <a:rPr lang="ru-RU" sz="700" dirty="0">
                  <a:ln w="10160">
                    <a:solidFill>
                      <a:prstClr val="white">
                        <a:lumMod val="50000"/>
                      </a:prst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п о  Ж К Х  и  Т Р</a:t>
              </a:r>
            </a:p>
          </p:txBody>
        </p:sp>
      </p:grpSp>
      <p:sp>
        <p:nvSpPr>
          <p:cNvPr id="3075" name="Line 342"/>
          <p:cNvSpPr>
            <a:spLocks noChangeShapeType="1"/>
          </p:cNvSpPr>
          <p:nvPr/>
        </p:nvSpPr>
        <p:spPr bwMode="auto">
          <a:xfrm>
            <a:off x="3179763" y="4481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417"/>
          <p:cNvSpPr>
            <a:spLocks noChangeArrowheads="1"/>
          </p:cNvSpPr>
          <p:nvPr/>
        </p:nvSpPr>
        <p:spPr bwMode="auto">
          <a:xfrm>
            <a:off x="8604449" y="0"/>
            <a:ext cx="539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12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600" b="1" dirty="0" smtClean="0">
                <a:latin typeface="Calibri" panose="020F0502020204030204" pitchFamily="34" charset="0"/>
                <a:cs typeface="Times New Roman" pitchFamily="18" charset="0"/>
              </a:rPr>
              <a:t>Владимиро-Александровское сельское поселение</a:t>
            </a:r>
          </a:p>
          <a:p>
            <a:r>
              <a:rPr lang="ru-RU" altLang="ru-RU" sz="2600" b="1" kern="0" dirty="0" smtClean="0">
                <a:latin typeface="Calibri" panose="020F0502020204030204" pitchFamily="34" charset="0"/>
                <a:cs typeface="Times New Roman" pitchFamily="18" charset="0"/>
              </a:rPr>
              <a:t>благоустройство дворовых территорий</a:t>
            </a:r>
            <a:endParaRPr lang="ru-RU" altLang="ru-RU" sz="2600" b="1" kern="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4" name="Picture 3" descr="C:\Users\Администратор\Desktop\дом 50 ул. Кости Рослого\IMG_324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52736"/>
            <a:ext cx="4800600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Администратор\Desktop\дом 50 ул. Кости Рослого\IMG_344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343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Администратор\Desktop\дом 50 ул. Кости Рослого\IMG_352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5"/>
            <a:ext cx="4343400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3401" y="3702637"/>
            <a:ext cx="4800600" cy="31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274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2009</TotalTime>
  <Words>3017</Words>
  <Application>Microsoft Office PowerPoint</Application>
  <PresentationFormat>Экран (4:3)</PresentationFormat>
  <Paragraphs>1364</Paragraphs>
  <Slides>33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Храпатый Максим Викторович</dc:creator>
  <cp:lastModifiedBy>Пархоменко Елена Александровна</cp:lastModifiedBy>
  <cp:revision>287</cp:revision>
  <cp:lastPrinted>2018-08-31T01:21:17Z</cp:lastPrinted>
  <dcterms:created xsi:type="dcterms:W3CDTF">2013-01-14T00:21:48Z</dcterms:created>
  <dcterms:modified xsi:type="dcterms:W3CDTF">2018-09-27T01:35:02Z</dcterms:modified>
</cp:coreProperties>
</file>